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59" r:id="rId5"/>
    <p:sldId id="258" r:id="rId6"/>
    <p:sldId id="267" r:id="rId7"/>
    <p:sldId id="261" r:id="rId8"/>
    <p:sldId id="262" r:id="rId9"/>
    <p:sldId id="268" r:id="rId10"/>
    <p:sldId id="269" r:id="rId11"/>
    <p:sldId id="270" r:id="rId12"/>
    <p:sldId id="271" r:id="rId13"/>
    <p:sldId id="272" r:id="rId14"/>
    <p:sldId id="264" r:id="rId15"/>
    <p:sldId id="265" r:id="rId16"/>
    <p:sldId id="266" r:id="rId17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6" y="-198"/>
      </p:cViewPr>
      <p:guideLst>
        <p:guide orient="horz" pos="2448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56AF7-4869-4C0D-B168-793C4C38CE9E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2DD60-351E-4C72-A3EE-A00FC6B3D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DD60-351E-4C72-A3EE-A00FC6B3D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414482"/>
            <a:ext cx="1165860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404360"/>
            <a:ext cx="960120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7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1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3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1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1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11257"/>
            <a:ext cx="308610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11257"/>
            <a:ext cx="902970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0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1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994487"/>
            <a:ext cx="11658600" cy="154368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294275"/>
            <a:ext cx="11658600" cy="1700212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3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78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41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57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696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35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974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14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0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13560"/>
            <a:ext cx="6057900" cy="512942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813560"/>
            <a:ext cx="6057900" cy="512942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39795"/>
            <a:ext cx="6060282" cy="72506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3928" indent="0">
              <a:buNone/>
              <a:defRPr sz="2700" b="1"/>
            </a:lvl2pPr>
            <a:lvl3pPr marL="1227856" indent="0">
              <a:buNone/>
              <a:defRPr sz="2400" b="1"/>
            </a:lvl3pPr>
            <a:lvl4pPr marL="1841784" indent="0">
              <a:buNone/>
              <a:defRPr sz="2100" b="1"/>
            </a:lvl4pPr>
            <a:lvl5pPr marL="2455713" indent="0">
              <a:buNone/>
              <a:defRPr sz="2100" b="1"/>
            </a:lvl5pPr>
            <a:lvl6pPr marL="3069641" indent="0">
              <a:buNone/>
              <a:defRPr sz="2100" b="1"/>
            </a:lvl6pPr>
            <a:lvl7pPr marL="3683569" indent="0">
              <a:buNone/>
              <a:defRPr sz="2100" b="1"/>
            </a:lvl7pPr>
            <a:lvl8pPr marL="4297497" indent="0">
              <a:buNone/>
              <a:defRPr sz="2100" b="1"/>
            </a:lvl8pPr>
            <a:lvl9pPr marL="49114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64859"/>
            <a:ext cx="6060282" cy="44781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739795"/>
            <a:ext cx="6062663" cy="72506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3928" indent="0">
              <a:buNone/>
              <a:defRPr sz="2700" b="1"/>
            </a:lvl2pPr>
            <a:lvl3pPr marL="1227856" indent="0">
              <a:buNone/>
              <a:defRPr sz="2400" b="1"/>
            </a:lvl3pPr>
            <a:lvl4pPr marL="1841784" indent="0">
              <a:buNone/>
              <a:defRPr sz="2100" b="1"/>
            </a:lvl4pPr>
            <a:lvl5pPr marL="2455713" indent="0">
              <a:buNone/>
              <a:defRPr sz="2100" b="1"/>
            </a:lvl5pPr>
            <a:lvl6pPr marL="3069641" indent="0">
              <a:buNone/>
              <a:defRPr sz="2100" b="1"/>
            </a:lvl6pPr>
            <a:lvl7pPr marL="3683569" indent="0">
              <a:buNone/>
              <a:defRPr sz="2100" b="1"/>
            </a:lvl7pPr>
            <a:lvl8pPr marL="4297497" indent="0">
              <a:buNone/>
              <a:defRPr sz="2100" b="1"/>
            </a:lvl8pPr>
            <a:lvl9pPr marL="49114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464859"/>
            <a:ext cx="6062663" cy="44781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9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8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4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09457"/>
            <a:ext cx="4512470" cy="131699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09457"/>
            <a:ext cx="7667625" cy="663352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626447"/>
            <a:ext cx="4512470" cy="5316538"/>
          </a:xfrm>
        </p:spPr>
        <p:txBody>
          <a:bodyPr/>
          <a:lstStyle>
            <a:lvl1pPr marL="0" indent="0">
              <a:buNone/>
              <a:defRPr sz="1900"/>
            </a:lvl1pPr>
            <a:lvl2pPr marL="613928" indent="0">
              <a:buNone/>
              <a:defRPr sz="1600"/>
            </a:lvl2pPr>
            <a:lvl3pPr marL="1227856" indent="0">
              <a:buNone/>
              <a:defRPr sz="1300"/>
            </a:lvl3pPr>
            <a:lvl4pPr marL="1841784" indent="0">
              <a:buNone/>
              <a:defRPr sz="1200"/>
            </a:lvl4pPr>
            <a:lvl5pPr marL="2455713" indent="0">
              <a:buNone/>
              <a:defRPr sz="1200"/>
            </a:lvl5pPr>
            <a:lvl6pPr marL="3069641" indent="0">
              <a:buNone/>
              <a:defRPr sz="1200"/>
            </a:lvl6pPr>
            <a:lvl7pPr marL="3683569" indent="0">
              <a:buNone/>
              <a:defRPr sz="1200"/>
            </a:lvl7pPr>
            <a:lvl8pPr marL="4297497" indent="0">
              <a:buNone/>
              <a:defRPr sz="1200"/>
            </a:lvl8pPr>
            <a:lvl9pPr marL="49114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5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440680"/>
            <a:ext cx="8229600" cy="64230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94478"/>
            <a:ext cx="8229600" cy="4663440"/>
          </a:xfrm>
        </p:spPr>
        <p:txBody>
          <a:bodyPr/>
          <a:lstStyle>
            <a:lvl1pPr marL="0" indent="0">
              <a:buNone/>
              <a:defRPr sz="4300"/>
            </a:lvl1pPr>
            <a:lvl2pPr marL="613928" indent="0">
              <a:buNone/>
              <a:defRPr sz="3800"/>
            </a:lvl2pPr>
            <a:lvl3pPr marL="1227856" indent="0">
              <a:buNone/>
              <a:defRPr sz="3200"/>
            </a:lvl3pPr>
            <a:lvl4pPr marL="1841784" indent="0">
              <a:buNone/>
              <a:defRPr sz="2700"/>
            </a:lvl4pPr>
            <a:lvl5pPr marL="2455713" indent="0">
              <a:buNone/>
              <a:defRPr sz="2700"/>
            </a:lvl5pPr>
            <a:lvl6pPr marL="3069641" indent="0">
              <a:buNone/>
              <a:defRPr sz="2700"/>
            </a:lvl6pPr>
            <a:lvl7pPr marL="3683569" indent="0">
              <a:buNone/>
              <a:defRPr sz="2700"/>
            </a:lvl7pPr>
            <a:lvl8pPr marL="4297497" indent="0">
              <a:buNone/>
              <a:defRPr sz="2700"/>
            </a:lvl8pPr>
            <a:lvl9pPr marL="49114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6082983"/>
            <a:ext cx="8229600" cy="912177"/>
          </a:xfrm>
        </p:spPr>
        <p:txBody>
          <a:bodyPr/>
          <a:lstStyle>
            <a:lvl1pPr marL="0" indent="0">
              <a:buNone/>
              <a:defRPr sz="1900"/>
            </a:lvl1pPr>
            <a:lvl2pPr marL="613928" indent="0">
              <a:buNone/>
              <a:defRPr sz="1600"/>
            </a:lvl2pPr>
            <a:lvl3pPr marL="1227856" indent="0">
              <a:buNone/>
              <a:defRPr sz="1300"/>
            </a:lvl3pPr>
            <a:lvl4pPr marL="1841784" indent="0">
              <a:buNone/>
              <a:defRPr sz="1200"/>
            </a:lvl4pPr>
            <a:lvl5pPr marL="2455713" indent="0">
              <a:buNone/>
              <a:defRPr sz="1200"/>
            </a:lvl5pPr>
            <a:lvl6pPr marL="3069641" indent="0">
              <a:buNone/>
              <a:defRPr sz="1200"/>
            </a:lvl6pPr>
            <a:lvl7pPr marL="3683569" indent="0">
              <a:buNone/>
              <a:defRPr sz="1200"/>
            </a:lvl7pPr>
            <a:lvl8pPr marL="4297497" indent="0">
              <a:buNone/>
              <a:defRPr sz="1200"/>
            </a:lvl8pPr>
            <a:lvl9pPr marL="49114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5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11256"/>
            <a:ext cx="12344400" cy="1295400"/>
          </a:xfrm>
          <a:prstGeom prst="rect">
            <a:avLst/>
          </a:prstGeom>
        </p:spPr>
        <p:txBody>
          <a:bodyPr vert="horz" lIns="122786" tIns="61393" rIns="122786" bIns="6139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13560"/>
            <a:ext cx="12344400" cy="5129425"/>
          </a:xfrm>
          <a:prstGeom prst="rect">
            <a:avLst/>
          </a:prstGeom>
        </p:spPr>
        <p:txBody>
          <a:bodyPr vert="horz" lIns="122786" tIns="61393" rIns="122786" bIns="6139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7203864"/>
            <a:ext cx="3200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FC4DA-6AA4-44D6-8FC1-2F7161D9E816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7203864"/>
            <a:ext cx="4343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7203864"/>
            <a:ext cx="3200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EFDC1-9EC9-4199-8DAF-F60036594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nut 4"/>
          <p:cNvSpPr/>
          <p:nvPr/>
        </p:nvSpPr>
        <p:spPr>
          <a:xfrm>
            <a:off x="3124200" y="381000"/>
            <a:ext cx="4648200" cy="4610100"/>
          </a:xfrm>
          <a:prstGeom prst="donut">
            <a:avLst/>
          </a:prstGeom>
          <a:noFill/>
          <a:ln w="101600" cmpd="dbl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Book Antiqua" pitchFamily="18" charset="0"/>
              </a:rPr>
              <a:t>Welcome to the world of HHR PPT Presentation.</a:t>
            </a:r>
            <a:endParaRPr lang="en-US" sz="5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3915" y="1259259"/>
            <a:ext cx="2864565" cy="2855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64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15075"/>
            <a:ext cx="9601200" cy="7213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Add suffix or prefix with the word in bracket.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248400"/>
            <a:ext cx="117348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Mother Teresa  was rewarded for </a:t>
            </a:r>
            <a:r>
              <a:rPr lang="en-US" b="1" dirty="0" smtClean="0">
                <a:latin typeface="Book Antiqua" pitchFamily="18" charset="0"/>
              </a:rPr>
              <a:t>her  </a:t>
            </a:r>
            <a:r>
              <a:rPr lang="en-US" b="1" dirty="0" smtClean="0">
                <a:latin typeface="Book Antiqua" pitchFamily="18" charset="0"/>
              </a:rPr>
              <a:t>________   (human).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800" y="6248400"/>
            <a:ext cx="18288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humanity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990600"/>
            <a:ext cx="7086600" cy="500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228600"/>
            <a:ext cx="8961120" cy="7213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  <a:latin typeface="Book Antiqua" pitchFamily="18" charset="0"/>
              </a:rPr>
              <a:t>Add suffix or prefix with the word in bracket.</a:t>
            </a:r>
            <a:endParaRPr lang="en-US" b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629400"/>
            <a:ext cx="131064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Book Antiqua" pitchFamily="18" charset="0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___________ (perfect) of his performance is really  ___________   (wonder).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6629400"/>
            <a:ext cx="1828800" cy="5791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perfection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43000"/>
            <a:ext cx="8961120" cy="5040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96400" y="6629400"/>
            <a:ext cx="1981200" cy="4724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wonderful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8442" y="533400"/>
            <a:ext cx="11490758" cy="7213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Add suffix or prefix with the word in bracket.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858000"/>
            <a:ext cx="122682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Our parents always  __________(courage) us to put on these dress.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6979920"/>
            <a:ext cx="1752600" cy="457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encourage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52" y="1377316"/>
            <a:ext cx="5947848" cy="5434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1371599"/>
            <a:ext cx="5434965" cy="5434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43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52400"/>
            <a:ext cx="9220200" cy="7213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Add suffix or prefix with the word in bracket.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6629400"/>
            <a:ext cx="114300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What a beautiful __________(perform) he displayed!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0640" y="6629401"/>
            <a:ext cx="234696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performance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68" y="1447800"/>
            <a:ext cx="7046864" cy="4594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43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669096"/>
            <a:ext cx="12801600" cy="3817304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pPr algn="just">
              <a:tabLst>
                <a:tab pos="466842" algn="l"/>
              </a:tabLst>
            </a:pPr>
            <a:r>
              <a:rPr lang="en-US" b="1" dirty="0" smtClean="0">
                <a:latin typeface="Book Antiqua" pitchFamily="18" charset="0"/>
              </a:rPr>
              <a:t>Complete </a:t>
            </a:r>
            <a:r>
              <a:rPr lang="en-US" b="1" dirty="0">
                <a:latin typeface="Book Antiqua" pitchFamily="18" charset="0"/>
              </a:rPr>
              <a:t>the text adding suffixes, prefixes or the both with the root 	words </a:t>
            </a:r>
            <a:r>
              <a:rPr lang="en-US" b="1" dirty="0" smtClean="0">
                <a:latin typeface="Book Antiqua" pitchFamily="18" charset="0"/>
              </a:rPr>
              <a:t>given </a:t>
            </a:r>
            <a:r>
              <a:rPr lang="en-US" b="1" dirty="0">
                <a:latin typeface="Book Antiqua" pitchFamily="18" charset="0"/>
              </a:rPr>
              <a:t>in the parenthesis.                                                   </a:t>
            </a:r>
          </a:p>
          <a:p>
            <a:pPr algn="just">
              <a:tabLst>
                <a:tab pos="466842" algn="l"/>
              </a:tabLst>
            </a:pPr>
            <a:r>
              <a:rPr lang="en-US" dirty="0" smtClean="0">
                <a:latin typeface="Book Antiqua" pitchFamily="18" charset="0"/>
              </a:rPr>
              <a:t>In </a:t>
            </a:r>
            <a:r>
              <a:rPr lang="en-US" dirty="0">
                <a:latin typeface="Book Antiqua" pitchFamily="18" charset="0"/>
              </a:rPr>
              <a:t>the past people did not have developed (a) _______ (communicate) 	facilities. They used to make (b) _______ (move) to short distant places 	on foot. Nowadays, they go by rickshaw,"   taxi or by other kinds of 	(c)_______ (motor) vehicles. As a result, they do not undergo physical 	(d) _______   (exert) -— which is good for health. The ultimate result is 	that many a man is now getting diabetics. The (e) _______(suggest) is 	that we </a:t>
            </a:r>
            <a:r>
              <a:rPr lang="en-US" dirty="0" smtClean="0">
                <a:latin typeface="Book Antiqua" pitchFamily="18" charset="0"/>
              </a:rPr>
              <a:t>should </a:t>
            </a:r>
            <a:r>
              <a:rPr lang="en-US" dirty="0">
                <a:latin typeface="Book Antiqua" pitchFamily="18" charset="0"/>
              </a:rPr>
              <a:t>form the habit of walking. Walking (f) _______ (able)  	us to (g) _______  </a:t>
            </a:r>
            <a:r>
              <a:rPr lang="en-US" dirty="0" smtClean="0">
                <a:latin typeface="Book Antiqua" pitchFamily="18" charset="0"/>
              </a:rPr>
              <a:t>	(</a:t>
            </a:r>
            <a:r>
              <a:rPr lang="en-US" dirty="0">
                <a:latin typeface="Book Antiqua" pitchFamily="18" charset="0"/>
              </a:rPr>
              <a:t>joy) the beauty of nature. It also helps us have 	physical (h) _______ (fit). </a:t>
            </a:r>
            <a:r>
              <a:rPr lang="en-US" dirty="0" smtClean="0">
                <a:latin typeface="Book Antiqua" pitchFamily="18" charset="0"/>
              </a:rPr>
              <a:t>	But </a:t>
            </a:r>
            <a:r>
              <a:rPr lang="en-US" dirty="0">
                <a:latin typeface="Book Antiqua" pitchFamily="18" charset="0"/>
              </a:rPr>
              <a:t>some people are (i) _______ (different) to 	walking. They give (j) _______ </a:t>
            </a:r>
            <a:r>
              <a:rPr lang="en-US" dirty="0" smtClean="0">
                <a:latin typeface="Book Antiqua" pitchFamily="18" charset="0"/>
              </a:rPr>
              <a:t>	(</a:t>
            </a:r>
            <a:r>
              <a:rPr lang="en-US" dirty="0">
                <a:latin typeface="Book Antiqua" pitchFamily="18" charset="0"/>
              </a:rPr>
              <a:t>prefer) to vehicles.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915" y="6018687"/>
            <a:ext cx="12115800" cy="98575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pPr algn="just"/>
            <a:r>
              <a:rPr lang="en-US" sz="2800" dirty="0">
                <a:latin typeface="Book Antiqua" pitchFamily="18" charset="0"/>
              </a:rPr>
              <a:t>(a) communica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tion</a:t>
            </a:r>
            <a:r>
              <a:rPr lang="en-US" sz="2800" dirty="0">
                <a:latin typeface="Book Antiqua" pitchFamily="18" charset="0"/>
              </a:rPr>
              <a:t>; (b) move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ment</a:t>
            </a:r>
            <a:r>
              <a:rPr lang="en-US" sz="2800" dirty="0">
                <a:latin typeface="Book Antiqua" pitchFamily="18" charset="0"/>
              </a:rPr>
              <a:t>; (c) motorize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d</a:t>
            </a:r>
            <a:r>
              <a:rPr lang="en-US" sz="2800" dirty="0">
                <a:latin typeface="Book Antiqua" pitchFamily="18" charset="0"/>
              </a:rPr>
              <a:t>; (d) exer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tion</a:t>
            </a:r>
            <a:r>
              <a:rPr lang="en-US" sz="2800" dirty="0">
                <a:latin typeface="Book Antiqua" pitchFamily="18" charset="0"/>
              </a:rPr>
              <a:t>; (e) sugges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tion</a:t>
            </a:r>
            <a:r>
              <a:rPr lang="en-US" sz="2800" dirty="0">
                <a:latin typeface="Book Antiqua" pitchFamily="18" charset="0"/>
              </a:rPr>
              <a:t>; (f) 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en</a:t>
            </a:r>
            <a:r>
              <a:rPr lang="en-US" sz="2800" dirty="0">
                <a:latin typeface="Book Antiqua" pitchFamily="18" charset="0"/>
              </a:rPr>
              <a:t>ables; (g) 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en</a:t>
            </a:r>
            <a:r>
              <a:rPr lang="en-US" sz="2800" dirty="0">
                <a:latin typeface="Book Antiqua" pitchFamily="18" charset="0"/>
              </a:rPr>
              <a:t>joy; (h) fit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ness</a:t>
            </a:r>
            <a:r>
              <a:rPr lang="en-US" sz="2800" dirty="0">
                <a:latin typeface="Book Antiqua" pitchFamily="18" charset="0"/>
              </a:rPr>
              <a:t>; (i) 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in</a:t>
            </a:r>
            <a:r>
              <a:rPr lang="en-US" sz="2800" dirty="0">
                <a:latin typeface="Book Antiqua" pitchFamily="18" charset="0"/>
              </a:rPr>
              <a:t>different; (j) prefer</a:t>
            </a:r>
            <a:r>
              <a:rPr lang="en-US" sz="2800" i="1" dirty="0">
                <a:solidFill>
                  <a:srgbClr val="00B0F0"/>
                </a:solidFill>
                <a:latin typeface="Book Antiqua" pitchFamily="18" charset="0"/>
              </a:rPr>
              <a:t>ence</a:t>
            </a:r>
            <a:r>
              <a:rPr lang="en-US" sz="2800" dirty="0">
                <a:latin typeface="Book Antiqua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5915" y="5463439"/>
            <a:ext cx="12115800" cy="616428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Check your answer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352800" y="533400"/>
            <a:ext cx="6705600" cy="914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4000" b="1" dirty="0" smtClean="0">
                <a:latin typeface="Book Antiqua" pitchFamily="18" charset="0"/>
              </a:rPr>
              <a:t>Individual work</a:t>
            </a:r>
            <a:endParaRPr lang="en-AU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4408944"/>
            <a:ext cx="1226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Book Antiqua" pitchFamily="18" charset="0"/>
              </a:rPr>
              <a:t>Smoking </a:t>
            </a:r>
            <a:r>
              <a:rPr lang="en-US" dirty="0" smtClean="0">
                <a:latin typeface="Book Antiqua" pitchFamily="18" charset="0"/>
              </a:rPr>
              <a:t>produces </a:t>
            </a:r>
            <a:r>
              <a:rPr lang="en-US" dirty="0">
                <a:latin typeface="Book Antiqua" pitchFamily="18" charset="0"/>
              </a:rPr>
              <a:t>(a) ___ (danger) effects on man. By smoking a man, incurs both physical and (b) ___ (economy) loss. The butt end of a cigarette often causes a (c) ___ (devastate) fire. Smoking is a kind of (d) ___ (addict). Those who become (e) ___ (addict) to drug first begin smoking which is the initial step to addiction. We should (f)____(smoking) (g) ___ (aware) among our people. It is (h) ___ (possible) ___ to stop </a:t>
            </a:r>
            <a:r>
              <a:rPr lang="en-US" dirty="0" smtClean="0">
                <a:latin typeface="Book Antiqua" pitchFamily="18" charset="0"/>
              </a:rPr>
              <a:t>smoking </a:t>
            </a:r>
            <a:r>
              <a:rPr lang="en-US" dirty="0">
                <a:latin typeface="Book Antiqua" pitchFamily="18" charset="0"/>
              </a:rPr>
              <a:t>by giving (i) ___ (punish). (j) ___ (out) effort from everybody is essential to minimize smoking</a:t>
            </a:r>
            <a:r>
              <a:rPr lang="en-US" dirty="0" smtClean="0">
                <a:latin typeface="Book Antiqua" pitchFamily="18" charset="0"/>
              </a:rPr>
              <a:t>.</a:t>
            </a:r>
            <a:endParaRPr lang="en-AU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626086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smtClean="0">
                <a:latin typeface="Book Antiqua" pitchFamily="18" charset="0"/>
              </a:rPr>
              <a:t>Home work</a:t>
            </a:r>
            <a:endParaRPr lang="en-AU" sz="4000" b="1" dirty="0">
              <a:latin typeface="Book Antiqua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3014" y="1638772"/>
            <a:ext cx="12268200" cy="2415336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3600" b="1" dirty="0">
                <a:latin typeface="Book Antiqua" pitchFamily="18" charset="0"/>
              </a:rPr>
              <a:t>Differentiate the suffix and prefix of the word of the following </a:t>
            </a:r>
            <a:r>
              <a:rPr lang="en-AU" sz="3600" b="1" dirty="0" smtClean="0">
                <a:latin typeface="Book Antiqua" pitchFamily="18" charset="0"/>
              </a:rPr>
              <a:t>passage after adding suffix and prefix. </a:t>
            </a:r>
            <a:endParaRPr lang="en-AU" sz="36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1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2667000" y="1371600"/>
            <a:ext cx="7772400" cy="42672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5400" b="1" dirty="0" smtClean="0">
                <a:latin typeface="Book Antiqua" pitchFamily="18" charset="0"/>
              </a:rPr>
              <a:t>This is all for today.</a:t>
            </a:r>
          </a:p>
          <a:p>
            <a:pPr algn="ctr"/>
            <a:r>
              <a:rPr lang="en-AU" sz="5400" b="1" dirty="0" smtClean="0">
                <a:latin typeface="Book Antiqua" pitchFamily="18" charset="0"/>
              </a:rPr>
              <a:t>Allah Hafez.</a:t>
            </a:r>
            <a:endParaRPr lang="en-AU" sz="5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769202"/>
            <a:ext cx="3505200" cy="121199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u="sng" dirty="0" smtClean="0">
                <a:latin typeface="Book Antiqua" pitchFamily="18" charset="0"/>
              </a:rPr>
              <a:t>Identity</a:t>
            </a:r>
            <a:endParaRPr lang="en-US" sz="4800" b="1" u="sng" dirty="0">
              <a:latin typeface="Book Antiqu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209800"/>
            <a:ext cx="6705600" cy="4495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r>
              <a:rPr lang="en-US" sz="3200" b="1" dirty="0" smtClean="0">
                <a:latin typeface="Book Antiqua" pitchFamily="18" charset="0"/>
              </a:rPr>
              <a:t>Md. </a:t>
            </a:r>
            <a:r>
              <a:rPr lang="en-US" sz="3200" b="1" dirty="0" err="1" smtClean="0">
                <a:latin typeface="Book Antiqua" pitchFamily="18" charset="0"/>
              </a:rPr>
              <a:t>Hasan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 smtClean="0">
                <a:latin typeface="Book Antiqua" pitchFamily="18" charset="0"/>
              </a:rPr>
              <a:t>Hafizur</a:t>
            </a:r>
            <a:r>
              <a:rPr lang="en-US" sz="3200" b="1" dirty="0" smtClean="0">
                <a:latin typeface="Book Antiqua" pitchFamily="18" charset="0"/>
              </a:rPr>
              <a:t> </a:t>
            </a:r>
            <a:r>
              <a:rPr lang="en-US" sz="3200" b="1" dirty="0" err="1" smtClean="0">
                <a:latin typeface="Book Antiqua" pitchFamily="18" charset="0"/>
              </a:rPr>
              <a:t>Rahman</a:t>
            </a:r>
            <a:endParaRPr lang="en-US" sz="3200" b="1" dirty="0" smtClean="0">
              <a:latin typeface="Book Antiqua" pitchFamily="18" charset="0"/>
            </a:endParaRPr>
          </a:p>
          <a:p>
            <a:r>
              <a:rPr lang="en-US" sz="3200" b="1" dirty="0" smtClean="0">
                <a:latin typeface="Book Antiqua" pitchFamily="18" charset="0"/>
              </a:rPr>
              <a:t>Senior Teacher (English)</a:t>
            </a:r>
          </a:p>
          <a:p>
            <a:r>
              <a:rPr lang="en-US" sz="3200" b="1" dirty="0" smtClean="0">
                <a:latin typeface="Book Antiqua" pitchFamily="18" charset="0"/>
              </a:rPr>
              <a:t>Cambrian School and College</a:t>
            </a:r>
          </a:p>
          <a:p>
            <a:r>
              <a:rPr lang="en-US" sz="3200" b="1" dirty="0" smtClean="0">
                <a:latin typeface="Book Antiqua" pitchFamily="18" charset="0"/>
              </a:rPr>
              <a:t>Building -5</a:t>
            </a:r>
          </a:p>
          <a:p>
            <a:r>
              <a:rPr lang="en-US" sz="3200" b="1" dirty="0" err="1" smtClean="0">
                <a:latin typeface="Book Antiqua" pitchFamily="18" charset="0"/>
              </a:rPr>
              <a:t>Baridhara,Dhaka</a:t>
            </a:r>
            <a:endParaRPr lang="en-US" sz="3200" b="1" dirty="0" smtClean="0">
              <a:latin typeface="Book Antiqua" pitchFamily="18" charset="0"/>
            </a:endParaRPr>
          </a:p>
          <a:p>
            <a:r>
              <a:rPr lang="en-US" sz="3200" b="1" dirty="0" smtClean="0">
                <a:latin typeface="Book Antiqua" pitchFamily="18" charset="0"/>
              </a:rPr>
              <a:t>Email: hasancambrian@gmail.com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3000" y="2994660"/>
            <a:ext cx="3581400" cy="14173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English 2</a:t>
            </a:r>
            <a:r>
              <a:rPr lang="en-US" sz="2800" b="1" baseline="30000" dirty="0" smtClean="0">
                <a:latin typeface="Book Antiqua" pitchFamily="18" charset="0"/>
              </a:rPr>
              <a:t>nd</a:t>
            </a:r>
            <a:r>
              <a:rPr lang="en-US" sz="2800" b="1" dirty="0" smtClean="0">
                <a:latin typeface="Book Antiqua" pitchFamily="18" charset="0"/>
              </a:rPr>
              <a:t> Paper</a:t>
            </a:r>
          </a:p>
          <a:p>
            <a:pPr algn="ctr"/>
            <a:r>
              <a:rPr lang="en-US" sz="2800" b="1" dirty="0" smtClean="0">
                <a:latin typeface="Book Antiqua" pitchFamily="18" charset="0"/>
              </a:rPr>
              <a:t>Class IX-X</a:t>
            </a:r>
            <a:endParaRPr lang="en-US" sz="2800" b="1" dirty="0">
              <a:latin typeface="Book Antiqua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19200" y="15240"/>
            <a:ext cx="76200" cy="7772400"/>
          </a:xfrm>
          <a:prstGeom prst="line">
            <a:avLst/>
          </a:prstGeom>
          <a:ln w="2540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934200"/>
            <a:ext cx="13716000" cy="0"/>
          </a:xfrm>
          <a:prstGeom prst="line">
            <a:avLst/>
          </a:prstGeom>
          <a:ln w="2540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533400"/>
            <a:ext cx="13716000" cy="0"/>
          </a:xfrm>
          <a:prstGeom prst="line">
            <a:avLst/>
          </a:prstGeom>
          <a:ln w="2540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534400" y="0"/>
            <a:ext cx="76200" cy="7772400"/>
          </a:xfrm>
          <a:prstGeom prst="line">
            <a:avLst/>
          </a:prstGeom>
          <a:ln w="2540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573000" y="0"/>
            <a:ext cx="76200" cy="7772400"/>
          </a:xfrm>
          <a:prstGeom prst="line">
            <a:avLst/>
          </a:prstGeom>
          <a:ln w="2540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5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35165"/>
            <a:ext cx="2667000" cy="5001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79814"/>
            <a:ext cx="2286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779814"/>
            <a:ext cx="21336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3048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What is followed by the pictures?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5836356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Sitting before/front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1050" y="5836355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ook Antiqua" pitchFamily="18" charset="0"/>
              </a:rPr>
              <a:t>Sitting after/back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8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71700" y="3581400"/>
            <a:ext cx="8686800" cy="2971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1066800"/>
            <a:ext cx="7130142" cy="1143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Our Today’s lesson is--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2667000" y="990600"/>
            <a:ext cx="7696200" cy="2514600"/>
          </a:xfrm>
          <a:prstGeom prst="downArrowCallout">
            <a:avLst>
              <a:gd name="adj1" fmla="val 40584"/>
              <a:gd name="adj2" fmla="val 45779"/>
              <a:gd name="adj3" fmla="val 25000"/>
              <a:gd name="adj4" fmla="val 5393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7471" y="4379267"/>
            <a:ext cx="5638800" cy="10712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Book Antiqua" pitchFamily="18" charset="0"/>
              </a:rPr>
              <a:t>Suffix and </a:t>
            </a:r>
            <a:r>
              <a:rPr lang="en-US" b="1" dirty="0" smtClean="0">
                <a:latin typeface="Book Antiqua" pitchFamily="18" charset="0"/>
              </a:rPr>
              <a:t>prefix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1066800" y="685800"/>
            <a:ext cx="11430000" cy="2514600"/>
          </a:xfrm>
          <a:prstGeom prst="ribbon">
            <a:avLst>
              <a:gd name="adj1" fmla="val 27057"/>
              <a:gd name="adj2" fmla="val 70469"/>
            </a:avLst>
          </a:prstGeom>
          <a:noFill/>
          <a:ln w="101600" cap="sq" cmpd="dbl">
            <a:solidFill>
              <a:schemeClr val="tx1"/>
            </a:solidFill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Learning outcomes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3657600"/>
            <a:ext cx="11430000" cy="3200400"/>
          </a:xfrm>
          <a:prstGeom prst="roundRect">
            <a:avLst/>
          </a:prstGeom>
          <a:noFill/>
          <a:ln w="101600" cmpd="dbl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r>
              <a:rPr lang="en-US" sz="3600" b="1" dirty="0" smtClean="0">
                <a:latin typeface="Book Antiqua" pitchFamily="18" charset="0"/>
              </a:rPr>
              <a:t>     After completing this lesson, we will be able to-</a:t>
            </a:r>
          </a:p>
          <a:p>
            <a:pPr marL="1093787" indent="-571500">
              <a:buFont typeface="Wingdings" pitchFamily="2" charset="2"/>
              <a:buChar char="Ø"/>
            </a:pPr>
            <a:r>
              <a:rPr lang="en-US" sz="3600" b="1" dirty="0" smtClean="0">
                <a:latin typeface="Book Antiqua" pitchFamily="18" charset="0"/>
              </a:rPr>
              <a:t> identify the definition of suffix and prefix</a:t>
            </a:r>
          </a:p>
          <a:p>
            <a:pPr marL="1093787" indent="-571500">
              <a:buFont typeface="Wingdings" pitchFamily="2" charset="2"/>
              <a:buChar char="Ø"/>
            </a:pPr>
            <a:r>
              <a:rPr lang="en-US" sz="3600" b="1" dirty="0">
                <a:latin typeface="Book Antiqua" pitchFamily="18" charset="0"/>
              </a:rPr>
              <a:t> </a:t>
            </a:r>
            <a:r>
              <a:rPr lang="en-US" sz="3600" b="1" dirty="0" smtClean="0">
                <a:latin typeface="Book Antiqua" pitchFamily="18" charset="0"/>
              </a:rPr>
              <a:t>differ suffix and prefix</a:t>
            </a:r>
          </a:p>
          <a:p>
            <a:pPr marL="1093787" indent="-571500">
              <a:buFont typeface="Wingdings" pitchFamily="2" charset="2"/>
              <a:buChar char="Ø"/>
            </a:pPr>
            <a:r>
              <a:rPr lang="en-US" sz="3600" b="1" dirty="0" smtClean="0">
                <a:latin typeface="Book Antiqua" pitchFamily="18" charset="0"/>
              </a:rPr>
              <a:t> use suffix and prefix in the sentence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81400" y="1676400"/>
            <a:ext cx="6172200" cy="1295400"/>
          </a:xfrm>
          <a:prstGeom prst="ellipse">
            <a:avLst/>
          </a:prstGeom>
          <a:noFill/>
          <a:ln w="1016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4" r="-109" b="8379"/>
          <a:stretch/>
        </p:blipFill>
        <p:spPr>
          <a:xfrm>
            <a:off x="5185682" y="155653"/>
            <a:ext cx="3005818" cy="4076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929"/>
          <a:stretch/>
        </p:blipFill>
        <p:spPr>
          <a:xfrm>
            <a:off x="5191125" y="152400"/>
            <a:ext cx="3028950" cy="4052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95057" y="4603837"/>
            <a:ext cx="601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ook Antiqua" pitchFamily="18" charset="0"/>
              </a:rPr>
              <a:t>The man looks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0" y="460383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ook Antiqua" pitchFamily="18" charset="0"/>
              </a:rPr>
              <a:t>h</a:t>
            </a:r>
            <a:r>
              <a:rPr lang="en-US" sz="3600" b="1" dirty="0" smtClean="0">
                <a:latin typeface="Book Antiqua" pitchFamily="18" charset="0"/>
              </a:rPr>
              <a:t>appy.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4603837"/>
            <a:ext cx="2230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ook Antiqua" pitchFamily="18" charset="0"/>
              </a:rPr>
              <a:t>unhappy.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59443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ook Antiqua" pitchFamily="18" charset="0"/>
              </a:rPr>
              <a:t>un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5633906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ook Antiqua" pitchFamily="18" charset="0"/>
              </a:rPr>
              <a:t>happy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3579" y="5710106"/>
            <a:ext cx="110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Book Antiqua" pitchFamily="18" charset="0"/>
              </a:rPr>
              <a:t>সুখী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153400" y="5710106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/>
              <a:t>অ </a:t>
            </a:r>
            <a:endParaRPr lang="en-US" sz="3600" b="1" dirty="0"/>
          </a:p>
        </p:txBody>
      </p:sp>
      <p:sp>
        <p:nvSpPr>
          <p:cNvPr id="11" name="Oval 10"/>
          <p:cNvSpPr/>
          <p:nvPr/>
        </p:nvSpPr>
        <p:spPr>
          <a:xfrm>
            <a:off x="6248400" y="5670637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390903" y="5394753"/>
            <a:ext cx="2743200" cy="127703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What is it?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0903" y="667178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Book Antiqua" pitchFamily="18" charset="0"/>
              </a:rPr>
              <a:t>happ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8587" y="6672942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ook Antiqua" pitchFamily="18" charset="0"/>
              </a:rPr>
              <a:t>y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9005" y="6592669"/>
            <a:ext cx="82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Book Antiqua" pitchFamily="18" charset="0"/>
              </a:rPr>
              <a:t>ily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06684" y="6705600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5257119" y="6416718"/>
            <a:ext cx="2230211" cy="1187363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itchFamily="18" charset="0"/>
              </a:rPr>
              <a:t>What is it?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-0.00224 L 0.12222 0.0032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204 L -0.12697 0.0075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  <p:bldP spid="7" grpId="1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4" grpId="1"/>
      <p:bldP spid="15" grpId="0"/>
      <p:bldP spid="15" grpId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90726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Book Antiqua" pitchFamily="18" charset="0"/>
              </a:rPr>
              <a:t>able</a:t>
            </a:r>
            <a:endParaRPr lang="en-AU" sz="3600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92359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Book Antiqua" pitchFamily="18" charset="0"/>
              </a:rPr>
              <a:t>un</a:t>
            </a:r>
            <a:endParaRPr lang="en-AU" sz="3600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5800" y="290280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err="1" smtClean="0">
                <a:latin typeface="Book Antiqua" pitchFamily="18" charset="0"/>
              </a:rPr>
              <a:t>abl</a:t>
            </a:r>
            <a:endParaRPr lang="en-AU" sz="3600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87000" y="2919132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err="1" smtClean="0">
                <a:latin typeface="Book Antiqua" pitchFamily="18" charset="0"/>
              </a:rPr>
              <a:t>ity</a:t>
            </a:r>
            <a:endParaRPr lang="en-AU" sz="3600" dirty="0">
              <a:latin typeface="Book Antiqua" pitchFamily="18" charset="0"/>
            </a:endParaRPr>
          </a:p>
        </p:txBody>
      </p:sp>
      <p:sp>
        <p:nvSpPr>
          <p:cNvPr id="6" name="Up Arrow Callout 5"/>
          <p:cNvSpPr/>
          <p:nvPr/>
        </p:nvSpPr>
        <p:spPr>
          <a:xfrm>
            <a:off x="2209800" y="3429000"/>
            <a:ext cx="2247900" cy="838200"/>
          </a:xfrm>
          <a:prstGeom prst="up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  <a:latin typeface="Book Antiqua" pitchFamily="18" charset="0"/>
              </a:rPr>
              <a:t>Added before</a:t>
            </a:r>
            <a:endParaRPr lang="en-AU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209800" y="2369403"/>
            <a:ext cx="2247900" cy="599419"/>
          </a:xfrm>
          <a:prstGeom prst="down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  <a:latin typeface="Book Antiqua" pitchFamily="18" charset="0"/>
              </a:rPr>
              <a:t>P</a:t>
            </a:r>
            <a:r>
              <a:rPr lang="en-AU" b="1" dirty="0" smtClean="0">
                <a:solidFill>
                  <a:schemeClr val="tx1"/>
                </a:solidFill>
                <a:latin typeface="Book Antiqua" pitchFamily="18" charset="0"/>
              </a:rPr>
              <a:t>refix</a:t>
            </a:r>
            <a:endParaRPr lang="en-AU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8305800" y="3429000"/>
            <a:ext cx="1981200" cy="838200"/>
          </a:xfrm>
          <a:prstGeom prst="up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  <a:latin typeface="Book Antiqua" pitchFamily="18" charset="0"/>
              </a:rPr>
              <a:t>Added after</a:t>
            </a:r>
            <a:endParaRPr lang="en-AU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9" name="Down Arrow Callout 8"/>
          <p:cNvSpPr/>
          <p:nvPr/>
        </p:nvSpPr>
        <p:spPr>
          <a:xfrm>
            <a:off x="8305800" y="2369403"/>
            <a:ext cx="1981200" cy="599419"/>
          </a:xfrm>
          <a:prstGeom prst="downArrow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  <a:latin typeface="Book Antiqua" pitchFamily="18" charset="0"/>
              </a:rPr>
              <a:t>S</a:t>
            </a:r>
            <a:r>
              <a:rPr lang="en-AU" b="1" dirty="0" smtClean="0">
                <a:solidFill>
                  <a:schemeClr val="tx1"/>
                </a:solidFill>
                <a:latin typeface="Book Antiqua" pitchFamily="18" charset="0"/>
              </a:rPr>
              <a:t>uffix</a:t>
            </a:r>
            <a:endParaRPr lang="en-AU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58300" y="2902803"/>
            <a:ext cx="34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Book Antiqua" pitchFamily="18" charset="0"/>
              </a:rPr>
              <a:t>e</a:t>
            </a:r>
            <a:endParaRPr lang="en-AU" sz="3600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4800600"/>
            <a:ext cx="4343400" cy="2438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AU" b="1" dirty="0" smtClean="0">
                <a:latin typeface="Book Antiqua" pitchFamily="18" charset="0"/>
              </a:rPr>
              <a:t>Letter or letters added </a:t>
            </a:r>
          </a:p>
          <a:p>
            <a:pPr algn="just"/>
            <a:r>
              <a:rPr lang="en-AU" b="1" dirty="0" smtClean="0">
                <a:latin typeface="Book Antiqua" pitchFamily="18" charset="0"/>
              </a:rPr>
              <a:t>before any word and </a:t>
            </a:r>
          </a:p>
          <a:p>
            <a:pPr algn="just"/>
            <a:r>
              <a:rPr lang="en-AU" b="1" dirty="0" smtClean="0">
                <a:latin typeface="Book Antiqua" pitchFamily="18" charset="0"/>
              </a:rPr>
              <a:t>changes its meaning</a:t>
            </a:r>
          </a:p>
          <a:p>
            <a:pPr algn="just"/>
            <a:r>
              <a:rPr lang="en-AU" b="1" dirty="0" smtClean="0">
                <a:latin typeface="Book Antiqua" pitchFamily="18" charset="0"/>
              </a:rPr>
              <a:t> is called  prefix.</a:t>
            </a:r>
            <a:endParaRPr lang="en-AU" b="1" dirty="0"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9950" y="4800600"/>
            <a:ext cx="4419600" cy="2209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AU" b="1" dirty="0" smtClean="0">
                <a:latin typeface="Book Antiqua" pitchFamily="18" charset="0"/>
              </a:rPr>
              <a:t>Letter or letters added</a:t>
            </a:r>
          </a:p>
          <a:p>
            <a:pPr algn="just"/>
            <a:r>
              <a:rPr lang="en-AU" b="1" dirty="0" smtClean="0">
                <a:latin typeface="Book Antiqua" pitchFamily="18" charset="0"/>
              </a:rPr>
              <a:t> after  any word and </a:t>
            </a:r>
          </a:p>
          <a:p>
            <a:pPr algn="just"/>
            <a:r>
              <a:rPr lang="en-AU" b="1" dirty="0" smtClean="0">
                <a:latin typeface="Book Antiqua" pitchFamily="18" charset="0"/>
              </a:rPr>
              <a:t>change its form </a:t>
            </a:r>
          </a:p>
          <a:p>
            <a:pPr algn="just"/>
            <a:r>
              <a:rPr lang="en-AU" b="1" dirty="0" smtClean="0">
                <a:latin typeface="Book Antiqua" pitchFamily="18" charset="0"/>
              </a:rPr>
              <a:t>is called  suffix.</a:t>
            </a:r>
            <a:endParaRPr lang="en-AU" b="1" dirty="0">
              <a:latin typeface="Book Antiqua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0157" y="609600"/>
            <a:ext cx="7467600" cy="114300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latin typeface="Book Antiqua" pitchFamily="18" charset="0"/>
              </a:rPr>
              <a:t>Follow carefully</a:t>
            </a:r>
            <a:endParaRPr lang="en-AU" sz="3200" b="1" dirty="0">
              <a:latin typeface="Book Antiqu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4572000"/>
            <a:ext cx="4724400" cy="297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67550" y="4572000"/>
            <a:ext cx="4724400" cy="297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7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57516E-6 L 0.11667 -0.002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04575E-6 L -0.1 -0.002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4038600" y="1752600"/>
            <a:ext cx="5105400" cy="1143000"/>
          </a:xfrm>
          <a:prstGeom prst="downArrowCallout">
            <a:avLst>
              <a:gd name="adj1" fmla="val 45000"/>
              <a:gd name="adj2" fmla="val 43571"/>
              <a:gd name="adj3" fmla="val 25000"/>
              <a:gd name="adj4" fmla="val 53548"/>
            </a:avLst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latin typeface="Book Antiqua" pitchFamily="18" charset="0"/>
              </a:rPr>
              <a:t>Differences</a:t>
            </a:r>
            <a:endParaRPr lang="en-AU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425043"/>
            <a:ext cx="44958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AU" b="1" dirty="0" smtClean="0">
                <a:latin typeface="Book Antiqua" pitchFamily="18" charset="0"/>
              </a:rPr>
              <a:t>Prefix is added before a word and changes its meaning</a:t>
            </a:r>
            <a:endParaRPr lang="en-AU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4086" y="4425043"/>
            <a:ext cx="44958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AU" b="1" dirty="0" smtClean="0">
                <a:latin typeface="Book Antiqua" pitchFamily="18" charset="0"/>
              </a:rPr>
              <a:t>suffix is added after a word and changes its form.</a:t>
            </a:r>
            <a:endParaRPr lang="en-AU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791200"/>
            <a:ext cx="58674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Book Antiqua" pitchFamily="18" charset="0"/>
              </a:rPr>
              <a:t>Examples of some prefix: un, in, </a:t>
            </a:r>
            <a:r>
              <a:rPr lang="en-AU" b="1" dirty="0" err="1" smtClean="0">
                <a:latin typeface="Book Antiqua" pitchFamily="18" charset="0"/>
              </a:rPr>
              <a:t>im</a:t>
            </a:r>
            <a:r>
              <a:rPr lang="en-AU" b="1" dirty="0" smtClean="0">
                <a:latin typeface="Book Antiqua" pitchFamily="18" charset="0"/>
              </a:rPr>
              <a:t>, en etc.</a:t>
            </a:r>
            <a:endParaRPr lang="en-AU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5791200"/>
            <a:ext cx="69342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Book Antiqua" pitchFamily="18" charset="0"/>
              </a:rPr>
              <a:t>Examples of some suffix: </a:t>
            </a:r>
            <a:r>
              <a:rPr lang="en-AU" b="1" dirty="0" err="1" smtClean="0">
                <a:latin typeface="Book Antiqua" pitchFamily="18" charset="0"/>
              </a:rPr>
              <a:t>tion</a:t>
            </a:r>
            <a:r>
              <a:rPr lang="en-AU" b="1" dirty="0" smtClean="0">
                <a:latin typeface="Book Antiqua" pitchFamily="18" charset="0"/>
              </a:rPr>
              <a:t>, </a:t>
            </a:r>
            <a:r>
              <a:rPr lang="en-AU" b="1" dirty="0" err="1" smtClean="0">
                <a:latin typeface="Book Antiqua" pitchFamily="18" charset="0"/>
              </a:rPr>
              <a:t>ity</a:t>
            </a:r>
            <a:r>
              <a:rPr lang="en-AU" b="1" dirty="0" smtClean="0">
                <a:latin typeface="Book Antiqua" pitchFamily="18" charset="0"/>
              </a:rPr>
              <a:t>, </a:t>
            </a:r>
            <a:r>
              <a:rPr lang="en-AU" b="1" dirty="0" err="1" smtClean="0">
                <a:latin typeface="Book Antiqua" pitchFamily="18" charset="0"/>
              </a:rPr>
              <a:t>ly,ness</a:t>
            </a:r>
            <a:r>
              <a:rPr lang="en-AU" b="1" dirty="0" smtClean="0">
                <a:latin typeface="Book Antiqua" pitchFamily="18" charset="0"/>
              </a:rPr>
              <a:t>, </a:t>
            </a:r>
            <a:r>
              <a:rPr lang="en-AU" b="1" dirty="0" err="1" smtClean="0">
                <a:latin typeface="Book Antiqua" pitchFamily="18" charset="0"/>
              </a:rPr>
              <a:t>ment</a:t>
            </a:r>
            <a:r>
              <a:rPr lang="en-AU" b="1" dirty="0">
                <a:latin typeface="Book Antiqua" pitchFamily="18" charset="0"/>
              </a:rPr>
              <a:t> </a:t>
            </a:r>
            <a:r>
              <a:rPr lang="en-AU" b="1" dirty="0" smtClean="0">
                <a:latin typeface="Book Antiqua" pitchFamily="18" charset="0"/>
              </a:rPr>
              <a:t>etc.</a:t>
            </a:r>
            <a:endParaRPr lang="en-AU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6629400"/>
            <a:ext cx="69342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Book Antiqua" pitchFamily="18" charset="0"/>
              </a:rPr>
              <a:t>Note: If the last letter of the word is e, t, it is omitted while adding suffix.</a:t>
            </a:r>
            <a:endParaRPr lang="en-AU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1986" y="987546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smtClean="0">
                <a:latin typeface="Book Antiqua" pitchFamily="18" charset="0"/>
              </a:rPr>
              <a:t>What is the difference between suffix and prefix?</a:t>
            </a:r>
            <a:endParaRPr lang="en-AU" sz="32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622197"/>
            <a:ext cx="58674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b="1" dirty="0" smtClean="0">
                <a:latin typeface="Book Antiqua" pitchFamily="18" charset="0"/>
              </a:rPr>
              <a:t>Note: Prefix is added directly before the word</a:t>
            </a:r>
            <a:endParaRPr lang="en-AU" b="1" dirty="0">
              <a:latin typeface="Book Antiqua" pitchFamily="18" charset="0"/>
            </a:endParaRPr>
          </a:p>
        </p:txBody>
      </p:sp>
      <p:pic>
        <p:nvPicPr>
          <p:cNvPr id="1026" name="Picture 2" descr="E:\ \Monogram &amp; symbol\Dn 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2743200"/>
            <a:ext cx="6076950" cy="168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9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54760"/>
            <a:ext cx="8153400" cy="543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33400"/>
            <a:ext cx="9601200" cy="7213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Add suffix or prefix with the word in bracket.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1280" y="6248400"/>
            <a:ext cx="832104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He has no _________ (able) to buy a car.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6248400"/>
            <a:ext cx="1447800" cy="5791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ability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6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597</Words>
  <Application>Microsoft Office PowerPoint</Application>
  <PresentationFormat>Custom</PresentationFormat>
  <Paragraphs>85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42</cp:revision>
  <dcterms:created xsi:type="dcterms:W3CDTF">2015-09-14T03:57:17Z</dcterms:created>
  <dcterms:modified xsi:type="dcterms:W3CDTF">2016-03-29T05:49:34Z</dcterms:modified>
</cp:coreProperties>
</file>